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90" r:id="rId3"/>
    <p:sldId id="305" r:id="rId4"/>
    <p:sldId id="306" r:id="rId5"/>
    <p:sldId id="307" r:id="rId6"/>
    <p:sldId id="308" r:id="rId7"/>
    <p:sldId id="291" r:id="rId8"/>
    <p:sldId id="292" r:id="rId9"/>
    <p:sldId id="293" r:id="rId10"/>
    <p:sldId id="294" r:id="rId11"/>
    <p:sldId id="295" r:id="rId12"/>
    <p:sldId id="259" r:id="rId13"/>
  </p:sldIdLst>
  <p:sldSz cx="11522075" cy="6480175"/>
  <p:notesSz cx="6858000" cy="9144000"/>
  <p:defaultTextStyle>
    <a:defPPr>
      <a:defRPr lang="zh-CN"/>
    </a:defPPr>
    <a:lvl1pPr marL="0" algn="l" defTabSz="102806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4350" algn="l" defTabSz="102806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28700" algn="l" defTabSz="102806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43050" algn="l" defTabSz="102806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57400" algn="l" defTabSz="102806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71750" algn="l" defTabSz="102806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86100" algn="l" defTabSz="102806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00450" algn="l" defTabSz="102806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14165" algn="l" defTabSz="102806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6">
          <p15:clr>
            <a:srgbClr val="A4A3A4"/>
          </p15:clr>
        </p15:guide>
        <p15:guide id="2" pos="36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71">
          <p15:clr>
            <a:srgbClr val="A4A3A4"/>
          </p15:clr>
        </p15:guide>
        <p15:guide id="2" pos="214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8EAED4"/>
    <a:srgbClr val="F67800"/>
    <a:srgbClr val="01437C"/>
    <a:srgbClr val="353535"/>
    <a:srgbClr val="2A2A2A"/>
    <a:srgbClr val="FFFFFF"/>
    <a:srgbClr val="5978B1"/>
    <a:srgbClr val="92410D"/>
    <a:srgbClr val="DF80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39"/>
    <p:restoredTop sz="92810"/>
  </p:normalViewPr>
  <p:slideViewPr>
    <p:cSldViewPr>
      <p:cViewPr varScale="1">
        <p:scale>
          <a:sx n="118" d="100"/>
          <a:sy n="118" d="100"/>
        </p:scale>
        <p:origin x="208" y="408"/>
      </p:cViewPr>
      <p:guideLst>
        <p:guide orient="horz" pos="2106"/>
        <p:guide pos="36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4" d="100"/>
          <a:sy n="54" d="100"/>
        </p:scale>
        <p:origin x="-2928" y="-84"/>
      </p:cViewPr>
      <p:guideLst>
        <p:guide orient="horz" pos="2971"/>
        <p:guide pos="214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zh-CN" altLang="en-US"/>
              <a:t>讲师</a:t>
            </a:r>
            <a:r>
              <a:rPr lang="en-US" altLang="zh-CN"/>
              <a:t>XXX《</a:t>
            </a:r>
            <a:r>
              <a:rPr lang="zh-CN" altLang="en-US"/>
              <a:t>课程名称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B8E2C-225B-43D0-9255-FD76346D59FC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zh-CN" altLang="en-US"/>
              <a:t>讲师</a:t>
            </a:r>
            <a:r>
              <a:rPr lang="en-US" altLang="zh-CN"/>
              <a:t>XXX《</a:t>
            </a:r>
            <a:r>
              <a:rPr lang="zh-CN" altLang="en-US"/>
              <a:t>课程名称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FF6287-3952-446F-9742-1E53908F8F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59932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tiff>
</file>

<file path=ppt/media/image11.tiff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zh-CN" altLang="en-US"/>
              <a:t>讲师</a:t>
            </a:r>
            <a:r>
              <a:rPr lang="en-US" altLang="zh-CN"/>
              <a:t>XXX《</a:t>
            </a:r>
            <a:r>
              <a:rPr lang="zh-CN" altLang="en-US"/>
              <a:t>课程名称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751A1-F057-4CD7-B3D0-663A5894C4B0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zh-CN" altLang="en-US"/>
              <a:t>讲师</a:t>
            </a:r>
            <a:r>
              <a:rPr lang="en-US" altLang="zh-CN"/>
              <a:t>XXX《</a:t>
            </a:r>
            <a:r>
              <a:rPr lang="zh-CN" altLang="en-US"/>
              <a:t>课程名称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C3829-85C2-4C78-A748-3A4999477B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0621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分享前先看一个项目</a:t>
            </a:r>
            <a:endParaRPr kumimoji="1" lang="en-US" altLang="zh-CN" dirty="0"/>
          </a:p>
          <a:p>
            <a:r>
              <a:rPr kumimoji="1" lang="zh-CN" altLang="en-US" dirty="0"/>
              <a:t>本次分享主要是分享一些公共项目通用的搭建维护策略，侧重技术广度，点到为止。</a:t>
            </a:r>
            <a:endParaRPr kumimoji="1" lang="en-US" altLang="zh-CN" dirty="0"/>
          </a:p>
          <a:p>
            <a:r>
              <a:rPr kumimoji="1" lang="zh-CN" altLang="en-US" dirty="0"/>
              <a:t>如果有遗漏点或者问题，大家可以随时补充或提问</a:t>
            </a:r>
          </a:p>
        </p:txBody>
      </p:sp>
    </p:spTree>
    <p:extLst>
      <p:ext uri="{BB962C8B-B14F-4D97-AF65-F5344CB8AC3E}">
        <p14:creationId xmlns:p14="http://schemas.microsoft.com/office/powerpoint/2010/main" val="28621423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3143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5040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1796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0678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1559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83832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7911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8956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23228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1782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529060" cy="6480175"/>
          </a:xfrm>
          <a:prstGeom prst="rect">
            <a:avLst/>
          </a:prstGeom>
        </p:spPr>
      </p:pic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64493" y="989120"/>
            <a:ext cx="7993062" cy="72008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864493" y="1727919"/>
            <a:ext cx="7343775" cy="50375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8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单击此处编辑文字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864493" y="2827356"/>
            <a:ext cx="3167062" cy="28835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年／月／日</a:t>
            </a: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11" y="5473724"/>
            <a:ext cx="1609888" cy="49313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536680" cy="6480175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648469" y="503783"/>
            <a:ext cx="1152128" cy="64772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1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目录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2838044" y="1439887"/>
            <a:ext cx="550702" cy="43150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3389415" y="1439887"/>
            <a:ext cx="3883789" cy="43150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1975555"/>
            <a:ext cx="550702" cy="40043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3388746" y="1975555"/>
            <a:ext cx="3884458" cy="400436"/>
          </a:xfrm>
          <a:prstGeom prst="rect">
            <a:avLst/>
          </a:prstGeom>
        </p:spPr>
        <p:txBody>
          <a:bodyPr/>
          <a:lstStyle>
            <a:lvl1pPr marL="385445" marR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2838044" y="2511225"/>
            <a:ext cx="550702" cy="40921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2838044" y="3046894"/>
            <a:ext cx="550702" cy="40921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7" hasCustomPrompt="1"/>
          </p:nvPr>
        </p:nvSpPr>
        <p:spPr>
          <a:xfrm>
            <a:off x="2841891" y="3582565"/>
            <a:ext cx="546855" cy="3603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8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3391093" y="2511225"/>
            <a:ext cx="3882111" cy="409215"/>
          </a:xfrm>
          <a:prstGeom prst="rect">
            <a:avLst/>
          </a:prstGeom>
        </p:spPr>
        <p:txBody>
          <a:bodyPr/>
          <a:lstStyle>
            <a:lvl1pPr marL="385445" marR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0" name="文本占位符 30"/>
          <p:cNvSpPr>
            <a:spLocks noGrp="1"/>
          </p:cNvSpPr>
          <p:nvPr>
            <p:ph type="body" sz="quarter" idx="19" hasCustomPrompt="1"/>
          </p:nvPr>
        </p:nvSpPr>
        <p:spPr>
          <a:xfrm>
            <a:off x="3391094" y="3046894"/>
            <a:ext cx="3882110" cy="409217"/>
          </a:xfrm>
          <a:prstGeom prst="rect">
            <a:avLst/>
          </a:prstGeom>
        </p:spPr>
        <p:txBody>
          <a:bodyPr/>
          <a:lstStyle>
            <a:lvl1pPr marL="385445" marR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1" name="文本占位符 33"/>
          <p:cNvSpPr>
            <a:spLocks noGrp="1"/>
          </p:cNvSpPr>
          <p:nvPr>
            <p:ph type="body" sz="quarter" idx="20" hasCustomPrompt="1"/>
          </p:nvPr>
        </p:nvSpPr>
        <p:spPr>
          <a:xfrm>
            <a:off x="3388746" y="3582565"/>
            <a:ext cx="3884458" cy="360362"/>
          </a:xfrm>
          <a:prstGeom prst="rect">
            <a:avLst/>
          </a:prstGeom>
        </p:spPr>
        <p:txBody>
          <a:bodyPr/>
          <a:lstStyle>
            <a:lvl1pPr marL="385445" marR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469" y="5688359"/>
            <a:ext cx="1297013" cy="3969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04453" y="503783"/>
            <a:ext cx="6120680" cy="6477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200" b="1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04453" y="5874186"/>
            <a:ext cx="1728192" cy="318229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100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讲师</a:t>
            </a:r>
            <a:r>
              <a:rPr kumimoji="1" lang="en-US" altLang="zh-CN" dirty="0"/>
              <a:t>XXX 《</a:t>
            </a:r>
            <a:r>
              <a:rPr kumimoji="1" lang="zh-CN" altLang="en-US" dirty="0"/>
              <a:t>课程名称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469" y="5688359"/>
            <a:ext cx="1297013" cy="3969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529060" cy="6480175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864493" y="1079847"/>
            <a:ext cx="5329238" cy="806643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4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感谢您的时间。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864493" y="1877580"/>
            <a:ext cx="5329238" cy="570420"/>
          </a:xfrm>
          <a:prstGeom prst="rect">
            <a:avLst/>
          </a:prstGeom>
        </p:spPr>
        <p:txBody>
          <a:bodyPr anchor="ctr"/>
          <a:lstStyle>
            <a:lvl1pPr marL="0" marR="0" indent="0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385445" marR="0" lvl="0" indent="-385445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469" y="5688360"/>
            <a:ext cx="1296038" cy="3969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KSO_FD"/>
          <p:cNvSpPr>
            <a:spLocks noGrp="1"/>
          </p:cNvSpPr>
          <p:nvPr>
            <p:ph type="dt" sz="half" idx="2"/>
          </p:nvPr>
        </p:nvSpPr>
        <p:spPr>
          <a:xfrm>
            <a:off x="792143" y="6006162"/>
            <a:ext cx="2592467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indent="0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E209CE7-C191-49CB-93DE-563C8614E8C5}" type="datetimeFigureOut">
              <a:rPr kumimoji="0" lang="zh-CN" altLang="en-US" b="0" i="0" kern="1200" cap="none" spc="0" normalizeH="0" baseline="0" noProof="0" smtClean="0">
                <a:latin typeface="Arial" panose="020B0604020202020204" pitchFamily="34" charset="0"/>
                <a:ea typeface="黑体" panose="02010609060101010101" charset="-122"/>
                <a:cs typeface="+mn-cs"/>
              </a:rPr>
              <a:t>2020/9/3</a:t>
            </a:fld>
            <a:endParaRPr kumimoji="0" lang="zh-CN" altLang="en-US" b="0" i="0" kern="1200" cap="none" spc="0" normalizeH="0" baseline="0" noProof="0">
              <a:latin typeface="Arial" panose="020B0604020202020204" pitchFamily="34" charset="0"/>
              <a:ea typeface="黑体" panose="02010609060101010101" charset="-122"/>
              <a:cs typeface="+mn-cs"/>
            </a:endParaRPr>
          </a:p>
        </p:txBody>
      </p:sp>
      <p:sp>
        <p:nvSpPr>
          <p:cNvPr id="11" name="KSO_FT"/>
          <p:cNvSpPr>
            <a:spLocks noGrp="1"/>
          </p:cNvSpPr>
          <p:nvPr>
            <p:ph type="ftr" sz="quarter" idx="3"/>
          </p:nvPr>
        </p:nvSpPr>
        <p:spPr>
          <a:xfrm>
            <a:off x="3816687" y="6006162"/>
            <a:ext cx="3888700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indent="0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b="0" i="0" kern="1200" cap="none" spc="0" normalizeH="0" baseline="0" noProof="0">
              <a:latin typeface="Arial" panose="020B0604020202020204" pitchFamily="34" charset="0"/>
              <a:ea typeface="黑体" panose="02010609060101010101" charset="-122"/>
              <a:cs typeface="+mn-cs"/>
            </a:endParaRPr>
          </a:p>
        </p:txBody>
      </p:sp>
      <p:sp>
        <p:nvSpPr>
          <p:cNvPr id="12" name="KSO_FN"/>
          <p:cNvSpPr>
            <a:spLocks noGrp="1"/>
          </p:cNvSpPr>
          <p:nvPr>
            <p:ph type="sldNum" sz="quarter" idx="4"/>
          </p:nvPr>
        </p:nvSpPr>
        <p:spPr>
          <a:xfrm>
            <a:off x="8137465" y="6006162"/>
            <a:ext cx="2592467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indent="0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31067DD-7756-4DF3-904A-8F40BA684AA6}" type="slidenum">
              <a:rPr kumimoji="0" lang="zh-CN" altLang="en-US" b="0" i="0" kern="1200" cap="none" spc="0" normalizeH="0" baseline="0" noProof="0" smtClean="0">
                <a:latin typeface="Arial" panose="020B0604020202020204" pitchFamily="34" charset="0"/>
                <a:ea typeface="黑体" panose="02010609060101010101" charset="-122"/>
                <a:cs typeface="+mn-cs"/>
              </a:rPr>
              <a:t>‹#›</a:t>
            </a:fld>
            <a:endParaRPr kumimoji="0" lang="zh-CN" altLang="en-US" b="0" i="0" kern="1200" cap="none" spc="0" normalizeH="0" baseline="0" noProof="0">
              <a:latin typeface="Arial" panose="020B0604020202020204" pitchFamily="34" charset="0"/>
              <a:ea typeface="黑体" panose="0201060906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99278" y="2081578"/>
            <a:ext cx="4049183" cy="1273450"/>
          </a:xfrm>
        </p:spPr>
        <p:txBody>
          <a:bodyPr>
            <a:normAutofit/>
          </a:bodyPr>
          <a:lstStyle>
            <a:lvl1pPr algn="ctr">
              <a:defRPr sz="7560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92143" y="6006162"/>
            <a:ext cx="2592467" cy="345009"/>
          </a:xfrm>
        </p:spPr>
        <p:txBody>
          <a:bodyPr/>
          <a:lstStyle/>
          <a:p>
            <a:fld id="{7DEA9DE6-ED54-4C9D-8765-7671D1A2B870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9E7C9-9825-4CAE-AE98-C04501B8328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 flipV="1">
            <a:off x="9404206" y="3112997"/>
            <a:ext cx="2117867" cy="706896"/>
          </a:xfrm>
          <a:custGeom>
            <a:avLst/>
            <a:gdLst>
              <a:gd name="connsiteX0" fmla="*/ 0 w 1672048"/>
              <a:gd name="connsiteY0" fmla="*/ 0 h 949233"/>
              <a:gd name="connsiteX1" fmla="*/ 1672048 w 1672048"/>
              <a:gd name="connsiteY1" fmla="*/ 0 h 949233"/>
              <a:gd name="connsiteX2" fmla="*/ 1672048 w 1672048"/>
              <a:gd name="connsiteY2" fmla="*/ 949233 h 949233"/>
              <a:gd name="connsiteX3" fmla="*/ 0 w 1672048"/>
              <a:gd name="connsiteY3" fmla="*/ 949233 h 949233"/>
              <a:gd name="connsiteX4" fmla="*/ 0 w 1672048"/>
              <a:gd name="connsiteY4" fmla="*/ 0 h 949233"/>
              <a:gd name="connsiteX0-1" fmla="*/ 0 w 1672048"/>
              <a:gd name="connsiteY0-2" fmla="*/ 235132 h 1184365"/>
              <a:gd name="connsiteX1-3" fmla="*/ 1672048 w 1672048"/>
              <a:gd name="connsiteY1-4" fmla="*/ 0 h 1184365"/>
              <a:gd name="connsiteX2-5" fmla="*/ 1672048 w 1672048"/>
              <a:gd name="connsiteY2-6" fmla="*/ 1184365 h 1184365"/>
              <a:gd name="connsiteX3-7" fmla="*/ 0 w 1672048"/>
              <a:gd name="connsiteY3-8" fmla="*/ 1184365 h 1184365"/>
              <a:gd name="connsiteX4-9" fmla="*/ 0 w 1672048"/>
              <a:gd name="connsiteY4-10" fmla="*/ 235132 h 11843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672048" h="1184365">
                <a:moveTo>
                  <a:pt x="0" y="235132"/>
                </a:moveTo>
                <a:lnTo>
                  <a:pt x="1672048" y="0"/>
                </a:lnTo>
                <a:lnTo>
                  <a:pt x="1672048" y="1184365"/>
                </a:lnTo>
                <a:lnTo>
                  <a:pt x="0" y="1184365"/>
                </a:lnTo>
                <a:lnTo>
                  <a:pt x="0" y="23513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446" tIns="18223" rIns="36446" bIns="18223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720"/>
          </a:p>
        </p:txBody>
      </p:sp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" y="2546444"/>
            <a:ext cx="3599275" cy="5613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446" tIns="18223" rIns="36446" bIns="18223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720">
              <a:solidFill>
                <a:srgbClr val="00C530"/>
              </a:solidFill>
            </a:endParaRPr>
          </a:p>
        </p:txBody>
      </p:sp>
      <p:sp>
        <p:nvSpPr>
          <p:cNvPr id="9" name="矩形 8"/>
          <p:cNvSpPr/>
          <p:nvPr userDrawn="1">
            <p:custDataLst>
              <p:tags r:id="rId3"/>
            </p:custDataLst>
          </p:nvPr>
        </p:nvSpPr>
        <p:spPr>
          <a:xfrm>
            <a:off x="2" y="3107802"/>
            <a:ext cx="3599275" cy="5613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446" tIns="18223" rIns="36446" bIns="18223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720"/>
          </a:p>
        </p:txBody>
      </p:sp>
      <p:sp>
        <p:nvSpPr>
          <p:cNvPr id="10" name="矩形 6"/>
          <p:cNvSpPr/>
          <p:nvPr userDrawn="1">
            <p:custDataLst>
              <p:tags r:id="rId4"/>
            </p:custDataLst>
          </p:nvPr>
        </p:nvSpPr>
        <p:spPr>
          <a:xfrm>
            <a:off x="9404208" y="2406104"/>
            <a:ext cx="2117867" cy="706896"/>
          </a:xfrm>
          <a:custGeom>
            <a:avLst/>
            <a:gdLst>
              <a:gd name="connsiteX0" fmla="*/ 0 w 1672048"/>
              <a:gd name="connsiteY0" fmla="*/ 0 h 949233"/>
              <a:gd name="connsiteX1" fmla="*/ 1672048 w 1672048"/>
              <a:gd name="connsiteY1" fmla="*/ 0 h 949233"/>
              <a:gd name="connsiteX2" fmla="*/ 1672048 w 1672048"/>
              <a:gd name="connsiteY2" fmla="*/ 949233 h 949233"/>
              <a:gd name="connsiteX3" fmla="*/ 0 w 1672048"/>
              <a:gd name="connsiteY3" fmla="*/ 949233 h 949233"/>
              <a:gd name="connsiteX4" fmla="*/ 0 w 1672048"/>
              <a:gd name="connsiteY4" fmla="*/ 0 h 949233"/>
              <a:gd name="connsiteX0-1" fmla="*/ 0 w 1672048"/>
              <a:gd name="connsiteY0-2" fmla="*/ 235132 h 1184365"/>
              <a:gd name="connsiteX1-3" fmla="*/ 1672048 w 1672048"/>
              <a:gd name="connsiteY1-4" fmla="*/ 0 h 1184365"/>
              <a:gd name="connsiteX2-5" fmla="*/ 1672048 w 1672048"/>
              <a:gd name="connsiteY2-6" fmla="*/ 1184365 h 1184365"/>
              <a:gd name="connsiteX3-7" fmla="*/ 0 w 1672048"/>
              <a:gd name="connsiteY3-8" fmla="*/ 1184365 h 1184365"/>
              <a:gd name="connsiteX4-9" fmla="*/ 0 w 1672048"/>
              <a:gd name="connsiteY4-10" fmla="*/ 235132 h 11843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672048" h="1184365">
                <a:moveTo>
                  <a:pt x="0" y="235132"/>
                </a:moveTo>
                <a:lnTo>
                  <a:pt x="1672048" y="0"/>
                </a:lnTo>
                <a:lnTo>
                  <a:pt x="1672048" y="1184365"/>
                </a:lnTo>
                <a:lnTo>
                  <a:pt x="0" y="1184365"/>
                </a:lnTo>
                <a:lnTo>
                  <a:pt x="0" y="235132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446" tIns="18223" rIns="36446" bIns="18223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720"/>
          </a:p>
        </p:txBody>
      </p:sp>
      <p:sp>
        <p:nvSpPr>
          <p:cNvPr id="11" name="矩形 10"/>
          <p:cNvSpPr/>
          <p:nvPr userDrawn="1">
            <p:custDataLst>
              <p:tags r:id="rId5"/>
            </p:custDataLst>
          </p:nvPr>
        </p:nvSpPr>
        <p:spPr>
          <a:xfrm>
            <a:off x="7648464" y="2546444"/>
            <a:ext cx="1755743" cy="5665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446" tIns="18223" rIns="36446" bIns="18223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720"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12" name="矩形 11"/>
          <p:cNvSpPr/>
          <p:nvPr userDrawn="1">
            <p:custDataLst>
              <p:tags r:id="rId6"/>
            </p:custDataLst>
          </p:nvPr>
        </p:nvSpPr>
        <p:spPr>
          <a:xfrm>
            <a:off x="7648462" y="3112997"/>
            <a:ext cx="1755743" cy="5665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446" tIns="18223" rIns="36446" bIns="18223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720"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3599277" y="3355028"/>
            <a:ext cx="4049183" cy="1044630"/>
          </a:xfrm>
        </p:spPr>
        <p:txBody>
          <a:bodyPr>
            <a:noAutofit/>
          </a:bodyPr>
          <a:lstStyle>
            <a:lvl1pPr marL="0" indent="0" algn="ctr">
              <a:buNone/>
              <a:defRPr sz="378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59" y="1060529"/>
            <a:ext cx="8641556" cy="2256061"/>
          </a:xfrm>
        </p:spPr>
        <p:txBody>
          <a:bodyPr anchor="b"/>
          <a:lstStyle>
            <a:lvl1pPr algn="ctr">
              <a:defRPr sz="567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59" y="3403592"/>
            <a:ext cx="8641556" cy="1564542"/>
          </a:xfrm>
        </p:spPr>
        <p:txBody>
          <a:bodyPr/>
          <a:lstStyle>
            <a:lvl1pPr marL="0" indent="0" algn="ctr">
              <a:buNone/>
              <a:defRPr sz="2270"/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60270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6305" indent="0" algn="ctr">
              <a:buNone/>
              <a:defRPr sz="151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92143" y="6006162"/>
            <a:ext cx="2592467" cy="345009"/>
          </a:xfrm>
        </p:spPr>
        <p:txBody>
          <a:bodyPr/>
          <a:lstStyle/>
          <a:p>
            <a:fld id="{90BF46F0-5A0F-4CCE-B27C-DFBB0E4632F3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52213-C790-43F3-A58B-B23F8B94270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7847993" y="6119124"/>
            <a:ext cx="3648075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0" y="6134100"/>
            <a:ext cx="2687638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6DB48-66CF-4125-AC31-F2A5FFDC8D1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469" y="5688359"/>
            <a:ext cx="1297013" cy="39699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</p:sldLayoutIdLst>
  <p:hf hdr="0" dt="0"/>
  <p:txStyles>
    <p:titleStyle>
      <a:lvl1pPr algn="ctr" defTabSz="1028065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5445" indent="-385445" algn="l" defTabSz="10280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35660" indent="-321310" algn="l" defTabSz="10280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85875" indent="-257175" algn="l" defTabSz="10280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00225" indent="-257175" algn="l" defTabSz="10280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314575" indent="-257175" algn="l" defTabSz="1028065" rtl="0" eaLnBrk="1" latinLnBrk="0" hangingPunct="1">
        <a:spcBef>
          <a:spcPct val="20000"/>
        </a:spcBef>
        <a:buFont typeface="Arial" panose="020B0604020202020204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28925" indent="-257175" algn="l" defTabSz="10280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43275" indent="-257175" algn="l" defTabSz="10280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56990" indent="-257175" algn="l" defTabSz="10280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71340" indent="-257175" algn="l" defTabSz="10280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2806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algn="l" defTabSz="102806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algn="l" defTabSz="102806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43050" algn="l" defTabSz="102806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algn="l" defTabSz="102806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71750" algn="l" defTabSz="102806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86100" algn="l" defTabSz="102806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algn="l" defTabSz="102806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14165" algn="l" defTabSz="102806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48469" y="1151855"/>
            <a:ext cx="10153128" cy="834390"/>
          </a:xfrm>
        </p:spPr>
        <p:txBody>
          <a:bodyPr/>
          <a:lstStyle/>
          <a:p>
            <a:r>
              <a:rPr lang="zh-CN" altLang="en-US" sz="2800" dirty="0"/>
              <a:t>浅谈</a:t>
            </a:r>
            <a:r>
              <a:rPr lang="en-US" altLang="zh-CN" sz="2800" dirty="0"/>
              <a:t>fiber</a:t>
            </a:r>
            <a:r>
              <a:rPr lang="zh-CN" altLang="en-US" sz="2800" dirty="0"/>
              <a:t>架构</a:t>
            </a:r>
            <a:endParaRPr lang="en" altLang="zh-CN" sz="28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720477" y="2808039"/>
            <a:ext cx="5759450" cy="288290"/>
          </a:xfrm>
        </p:spPr>
        <p:txBody>
          <a:bodyPr/>
          <a:lstStyle/>
          <a:p>
            <a:r>
              <a:rPr kumimoji="1" lang="zh-CN" altLang="en-US" sz="1800" dirty="0"/>
              <a:t>孙俊威</a:t>
            </a:r>
            <a:r>
              <a:rPr kumimoji="1" lang="en-US" altLang="zh-CN" sz="1800" dirty="0"/>
              <a:t>	</a:t>
            </a:r>
          </a:p>
          <a:p>
            <a:r>
              <a:rPr lang="zh-CN" altLang="en-US" dirty="0"/>
              <a:t>京喜研发部</a:t>
            </a:r>
            <a:r>
              <a:rPr lang="en-US" altLang="zh-CN" dirty="0"/>
              <a:t>-</a:t>
            </a:r>
            <a:r>
              <a:rPr lang="zh-CN" altLang="en-US" dirty="0"/>
              <a:t>营销平台与分析开发组</a:t>
            </a:r>
            <a:endParaRPr kumimoji="1" lang="en-US" altLang="zh-CN" sz="1800" dirty="0"/>
          </a:p>
          <a:p>
            <a:endParaRPr kumimoji="1" lang="zh-CN" altLang="en-US" sz="2000" dirty="0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03491" y="143743"/>
            <a:ext cx="11149281" cy="647700"/>
          </a:xfrm>
        </p:spPr>
        <p:txBody>
          <a:bodyPr/>
          <a:lstStyle/>
          <a:p>
            <a:r>
              <a:rPr kumimoji="1" lang="zh-CN" altLang="en" dirty="0">
                <a:solidFill>
                  <a:srgbClr val="CC3300"/>
                </a:solidFill>
              </a:rPr>
              <a:t>拓展</a:t>
            </a:r>
            <a:r>
              <a:rPr kumimoji="1" lang="zh-CN" altLang="en-US" dirty="0">
                <a:solidFill>
                  <a:srgbClr val="CC3300"/>
                </a:solidFill>
              </a:rPr>
              <a:t>：</a:t>
            </a:r>
            <a:r>
              <a:rPr kumimoji="1" lang="en" altLang="zh-CN" dirty="0" err="1">
                <a:solidFill>
                  <a:srgbClr val="CC3300"/>
                </a:solidFill>
              </a:rPr>
              <a:t>requestIdleCallback</a:t>
            </a:r>
            <a:r>
              <a:rPr kumimoji="1" lang="zh-CN" altLang="en-US" dirty="0">
                <a:solidFill>
                  <a:srgbClr val="CC3300"/>
                </a:solidFill>
              </a:rPr>
              <a:t> 和 </a:t>
            </a:r>
            <a:r>
              <a:rPr kumimoji="1" lang="en" altLang="zh-CN" dirty="0" err="1">
                <a:solidFill>
                  <a:srgbClr val="CC3300"/>
                </a:solidFill>
              </a:rPr>
              <a:t>requestAnimationFrame</a:t>
            </a:r>
            <a:endParaRPr kumimoji="1" lang="zh-CN" altLang="en-US" dirty="0">
              <a:solidFill>
                <a:srgbClr val="CC3300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206FBD-18F6-C145-9969-4577C53FA702}"/>
              </a:ext>
            </a:extLst>
          </p:cNvPr>
          <p:cNvSpPr txBox="1"/>
          <p:nvPr/>
        </p:nvSpPr>
        <p:spPr>
          <a:xfrm>
            <a:off x="217483" y="1439887"/>
            <a:ext cx="109212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kumimoji="1"/>
            </a:lvl1pPr>
          </a:lstStyle>
          <a:p>
            <a:r>
              <a:rPr lang="zh-CN" altLang="en-US" dirty="0"/>
              <a:t>和</a:t>
            </a:r>
            <a:r>
              <a:rPr lang="en" altLang="zh-CN" dirty="0" err="1"/>
              <a:t>requestIdleCallback</a:t>
            </a:r>
            <a:r>
              <a:rPr lang="zh-CN" altLang="en" dirty="0"/>
              <a:t>和</a:t>
            </a:r>
            <a:r>
              <a:rPr lang="zh-CN" altLang="en-US" dirty="0"/>
              <a:t>相近的一个</a:t>
            </a:r>
            <a:r>
              <a:rPr lang="en-US" altLang="zh-CN" dirty="0" err="1"/>
              <a:t>Api</a:t>
            </a:r>
            <a:r>
              <a:rPr lang="zh-CN" altLang="en-US" dirty="0"/>
              <a:t>是</a:t>
            </a:r>
            <a:r>
              <a:rPr lang="en" altLang="zh-CN" dirty="0" err="1"/>
              <a:t>requestAnimationFrame</a:t>
            </a:r>
            <a:r>
              <a:rPr lang="zh-CN" altLang="en-US" dirty="0"/>
              <a:t>，区别是</a:t>
            </a:r>
            <a:r>
              <a:rPr lang="en" altLang="zh-CN" dirty="0" err="1"/>
              <a:t>requestAnimationFrame</a:t>
            </a:r>
            <a:r>
              <a:rPr lang="zh-CN" altLang="en" dirty="0"/>
              <a:t>的</a:t>
            </a:r>
            <a:r>
              <a:rPr lang="zh-CN" altLang="en-US" dirty="0"/>
              <a:t>优先级高，</a:t>
            </a:r>
            <a:r>
              <a:rPr lang="en" altLang="zh-CN" dirty="0"/>
              <a:t> </a:t>
            </a:r>
            <a:r>
              <a:rPr lang="en" altLang="zh-CN" dirty="0" err="1"/>
              <a:t>requestAnimationFrame</a:t>
            </a:r>
            <a:r>
              <a:rPr lang="zh-CN" altLang="en" dirty="0"/>
              <a:t>里</a:t>
            </a:r>
            <a:r>
              <a:rPr lang="zh-CN" altLang="en-US" dirty="0"/>
              <a:t>的函数会在每一桢的开头执行，而</a:t>
            </a:r>
            <a:r>
              <a:rPr lang="en" altLang="zh-CN" dirty="0" err="1"/>
              <a:t>requestIdleCallback</a:t>
            </a:r>
            <a:r>
              <a:rPr lang="zh-CN" altLang="en" dirty="0"/>
              <a:t>里</a:t>
            </a:r>
            <a:r>
              <a:rPr lang="zh-CN" altLang="en-US" dirty="0"/>
              <a:t>的函数会在每一桢有空闲时间的时候才执行。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3F01FB6-D298-B943-8DF7-81BBE29BB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541" y="2457115"/>
            <a:ext cx="7920880" cy="379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38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4453" y="503783"/>
            <a:ext cx="10513168" cy="647700"/>
          </a:xfrm>
        </p:spPr>
        <p:txBody>
          <a:bodyPr/>
          <a:lstStyle/>
          <a:p>
            <a:r>
              <a:rPr kumimoji="1" lang="zh-CN" altLang="en-US" dirty="0">
                <a:solidFill>
                  <a:srgbClr val="CC3300"/>
                </a:solidFill>
              </a:rPr>
              <a:t>拓展：</a:t>
            </a:r>
            <a:r>
              <a:rPr kumimoji="1" lang="en" altLang="zh-CN" dirty="0">
                <a:solidFill>
                  <a:srgbClr val="CC3300"/>
                </a:solidFill>
              </a:rPr>
              <a:t> </a:t>
            </a:r>
            <a:r>
              <a:rPr kumimoji="1" lang="en" altLang="zh-CN" dirty="0" err="1">
                <a:solidFill>
                  <a:srgbClr val="CC3300"/>
                </a:solidFill>
              </a:rPr>
              <a:t>requestIdleCallback</a:t>
            </a:r>
            <a:r>
              <a:rPr kumimoji="1" lang="zh-CN" altLang="en" dirty="0">
                <a:solidFill>
                  <a:srgbClr val="CC3300"/>
                </a:solidFill>
              </a:rPr>
              <a:t>和</a:t>
            </a:r>
            <a:r>
              <a:rPr kumimoji="1" lang="en-US" altLang="zh-CN" dirty="0">
                <a:solidFill>
                  <a:srgbClr val="CC3300"/>
                </a:solidFill>
              </a:rPr>
              <a:t>web</a:t>
            </a:r>
            <a:r>
              <a:rPr kumimoji="1" lang="zh-CN" altLang="en-US" dirty="0">
                <a:solidFill>
                  <a:srgbClr val="CC3300"/>
                </a:solidFill>
              </a:rPr>
              <a:t> </a:t>
            </a:r>
            <a:r>
              <a:rPr kumimoji="1" lang="en-US" altLang="zh-CN" dirty="0">
                <a:solidFill>
                  <a:srgbClr val="CC3300"/>
                </a:solidFill>
              </a:rPr>
              <a:t>worker</a:t>
            </a:r>
            <a:endParaRPr kumimoji="1" lang="zh-CN" altLang="en-US" dirty="0">
              <a:solidFill>
                <a:srgbClr val="CC3300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C8C04DB-6DC2-6642-A86A-006542E0DCF5}"/>
              </a:ext>
            </a:extLst>
          </p:cNvPr>
          <p:cNvSpPr txBox="1"/>
          <p:nvPr/>
        </p:nvSpPr>
        <p:spPr>
          <a:xfrm>
            <a:off x="504453" y="1367879"/>
            <a:ext cx="105131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还有一个和</a:t>
            </a:r>
            <a:r>
              <a:rPr lang="en" altLang="zh-CN" dirty="0" err="1"/>
              <a:t>requestIdleCallback</a:t>
            </a:r>
            <a:r>
              <a:rPr lang="zh-CN" altLang="en" dirty="0"/>
              <a:t>有</a:t>
            </a:r>
            <a:r>
              <a:rPr lang="zh-CN" altLang="en-US" dirty="0"/>
              <a:t>相似功能的是</a:t>
            </a:r>
            <a:r>
              <a:rPr lang="en-US" altLang="zh-CN" dirty="0"/>
              <a:t>web</a:t>
            </a:r>
            <a:r>
              <a:rPr lang="zh-CN" altLang="en-US" dirty="0"/>
              <a:t> </a:t>
            </a:r>
            <a:r>
              <a:rPr lang="en-US" altLang="zh-CN" dirty="0"/>
              <a:t>worker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" altLang="zh-CN" dirty="0" err="1"/>
              <a:t>requestIdleCallback</a:t>
            </a:r>
            <a:r>
              <a:rPr lang="zh-CN" altLang="en-US" dirty="0"/>
              <a:t>可以将一个大任务分散在多桢里面去执行来避免页面卡顿。</a:t>
            </a:r>
            <a:endParaRPr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Web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worker</a:t>
            </a:r>
            <a:r>
              <a:rPr kumimoji="1" lang="zh-CN" altLang="en-US" dirty="0"/>
              <a:t>是浏览器新增的一个功能，可以让我们在主线程之外再起一个额外的进程，我们可以把一个复杂的任务交给</a:t>
            </a:r>
            <a:r>
              <a:rPr kumimoji="1" lang="en-US" altLang="zh-CN" dirty="0"/>
              <a:t>Web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worker</a:t>
            </a:r>
            <a:r>
              <a:rPr kumimoji="1" lang="zh-CN" altLang="en-US" dirty="0"/>
              <a:t>来做，</a:t>
            </a:r>
            <a:r>
              <a:rPr kumimoji="1" lang="en-US" altLang="zh-CN" dirty="0"/>
              <a:t> Web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worker</a:t>
            </a:r>
            <a:r>
              <a:rPr kumimoji="1" lang="zh-CN" altLang="en-US" dirty="0"/>
              <a:t>做完了再把结果通知给主线程就行了，同样可以避免耗时的任务会占用主线程很长时间，导致页面卡顿的问题。</a:t>
            </a:r>
          </a:p>
        </p:txBody>
      </p:sp>
    </p:spTree>
    <p:extLst>
      <p:ext uri="{BB962C8B-B14F-4D97-AF65-F5344CB8AC3E}">
        <p14:creationId xmlns:p14="http://schemas.microsoft.com/office/powerpoint/2010/main" val="3268778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sz="5400" b="1" dirty="0"/>
              <a:t>感谢聆听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864493" y="2270645"/>
            <a:ext cx="5329238" cy="570420"/>
          </a:xfrm>
        </p:spPr>
        <p:txBody>
          <a:bodyPr/>
          <a:lstStyle/>
          <a:p>
            <a:r>
              <a:rPr kumimoji="1" lang="en-US" altLang="zh-CN" sz="4400" b="1" dirty="0"/>
              <a:t>THANKS</a:t>
            </a:r>
            <a:endParaRPr kumimoji="1" lang="zh-CN" altLang="en-US" sz="44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4453" y="503783"/>
            <a:ext cx="6120680" cy="647700"/>
          </a:xfrm>
        </p:spPr>
        <p:txBody>
          <a:bodyPr/>
          <a:lstStyle/>
          <a:p>
            <a:r>
              <a:rPr kumimoji="1" lang="en-US" altLang="zh-CN" dirty="0" err="1">
                <a:solidFill>
                  <a:srgbClr val="CC3300"/>
                </a:solidFill>
              </a:rPr>
              <a:t>Vue</a:t>
            </a:r>
            <a:r>
              <a:rPr kumimoji="1" lang="zh-CN" altLang="en-US" dirty="0">
                <a:solidFill>
                  <a:srgbClr val="CC3300"/>
                </a:solidFill>
              </a:rPr>
              <a:t>和</a:t>
            </a:r>
            <a:r>
              <a:rPr kumimoji="1" lang="en-US" altLang="zh-CN" dirty="0">
                <a:solidFill>
                  <a:srgbClr val="CC3300"/>
                </a:solidFill>
              </a:rPr>
              <a:t>React</a:t>
            </a:r>
            <a:r>
              <a:rPr kumimoji="1" lang="zh-CN" altLang="en-US" dirty="0">
                <a:solidFill>
                  <a:srgbClr val="CC3300"/>
                </a:solidFill>
              </a:rPr>
              <a:t>框架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B77DEA1-0FDE-A444-92AC-302F276CE41E}"/>
              </a:ext>
            </a:extLst>
          </p:cNvPr>
          <p:cNvSpPr txBox="1"/>
          <p:nvPr/>
        </p:nvSpPr>
        <p:spPr>
          <a:xfrm>
            <a:off x="504453" y="1295871"/>
            <a:ext cx="104744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Vue</a:t>
            </a:r>
            <a:r>
              <a:rPr kumimoji="1" lang="zh-CN" altLang="en-US" dirty="0"/>
              <a:t>和</a:t>
            </a:r>
            <a:r>
              <a:rPr kumimoji="1" lang="en-US" altLang="zh-CN" dirty="0"/>
              <a:t>React</a:t>
            </a:r>
            <a:r>
              <a:rPr kumimoji="1" lang="zh-CN" altLang="en-US" dirty="0"/>
              <a:t>框架是当前前端最流行的两大框架，它们都是借助虚拟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来更新页面的。</a:t>
            </a:r>
            <a:endParaRPr kumimoji="1" lang="en-US" altLang="zh-CN" dirty="0"/>
          </a:p>
          <a:p>
            <a:r>
              <a:rPr kumimoji="1" lang="zh-CN" altLang="en-US" dirty="0"/>
              <a:t>因为用</a:t>
            </a:r>
            <a:r>
              <a:rPr kumimoji="1" lang="en-US" altLang="zh-CN" dirty="0" err="1"/>
              <a:t>js</a:t>
            </a:r>
            <a:r>
              <a:rPr kumimoji="1" lang="zh-CN" altLang="en-US" dirty="0"/>
              <a:t>操作页面的真实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很消耗性能，所以我们会将真实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先映射为一个虚拟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，后续我们的</a:t>
            </a:r>
            <a:r>
              <a:rPr kumimoji="1" lang="en-US" altLang="zh-CN" dirty="0" err="1"/>
              <a:t>js</a:t>
            </a:r>
            <a:r>
              <a:rPr kumimoji="1" lang="zh-CN" altLang="en-US" dirty="0"/>
              <a:t>操作更改了数据之后，对应虚拟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也会更改。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然后我们比较新旧虚拟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对比前后的差异，并将差异一次性更新到页面上。</a:t>
            </a:r>
          </a:p>
        </p:txBody>
      </p:sp>
      <p:pic>
        <p:nvPicPr>
          <p:cNvPr id="1025" name="Picture 1" descr="page3image3819456">
            <a:extLst>
              <a:ext uri="{FF2B5EF4-FFF2-40B4-BE49-F238E27FC236}">
                <a16:creationId xmlns:a16="http://schemas.microsoft.com/office/drawing/2014/main" id="{F45F45A6-8B7F-484D-8FE6-DD27BBDAE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453" y="3096071"/>
            <a:ext cx="5613400" cy="314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4453" y="503783"/>
            <a:ext cx="6120680" cy="647700"/>
          </a:xfrm>
        </p:spPr>
        <p:txBody>
          <a:bodyPr/>
          <a:lstStyle/>
          <a:p>
            <a:r>
              <a:rPr kumimoji="1" lang="zh-CN" altLang="en-US" dirty="0">
                <a:solidFill>
                  <a:srgbClr val="CC3300"/>
                </a:solidFill>
              </a:rPr>
              <a:t>虚拟</a:t>
            </a:r>
            <a:r>
              <a:rPr kumimoji="1" lang="en-US" altLang="zh-CN" dirty="0" err="1">
                <a:solidFill>
                  <a:srgbClr val="CC3300"/>
                </a:solidFill>
              </a:rPr>
              <a:t>dom</a:t>
            </a:r>
            <a:r>
              <a:rPr kumimoji="1" lang="zh-CN" altLang="en-US" dirty="0">
                <a:solidFill>
                  <a:srgbClr val="CC3300"/>
                </a:solidFill>
              </a:rPr>
              <a:t> </a:t>
            </a:r>
            <a:r>
              <a:rPr kumimoji="1" lang="en-US" altLang="zh-CN" dirty="0">
                <a:solidFill>
                  <a:srgbClr val="CC3300"/>
                </a:solidFill>
              </a:rPr>
              <a:t>diff</a:t>
            </a:r>
            <a:r>
              <a:rPr kumimoji="1" lang="zh-CN" altLang="en-US" dirty="0">
                <a:solidFill>
                  <a:srgbClr val="CC3300"/>
                </a:solidFill>
              </a:rPr>
              <a:t>的优缺点</a:t>
            </a:r>
          </a:p>
        </p:txBody>
      </p:sp>
      <p:pic>
        <p:nvPicPr>
          <p:cNvPr id="2049" name="Picture 1" descr="page6image1831168">
            <a:extLst>
              <a:ext uri="{FF2B5EF4-FFF2-40B4-BE49-F238E27FC236}">
                <a16:creationId xmlns:a16="http://schemas.microsoft.com/office/drawing/2014/main" id="{512A67CA-2BA4-2F48-904C-7127267F4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35" y="3306871"/>
            <a:ext cx="7214241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EC399B3-4B55-7E4C-9C0F-E3433C88A7AC}"/>
              </a:ext>
            </a:extLst>
          </p:cNvPr>
          <p:cNvSpPr txBox="1"/>
          <p:nvPr/>
        </p:nvSpPr>
        <p:spPr>
          <a:xfrm>
            <a:off x="504453" y="1367879"/>
            <a:ext cx="105851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优点：因为虚拟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就是一个</a:t>
            </a:r>
            <a:r>
              <a:rPr kumimoji="1" lang="en-US" altLang="zh-CN" dirty="0" err="1"/>
              <a:t>js</a:t>
            </a:r>
            <a:r>
              <a:rPr kumimoji="1" lang="zh-CN" altLang="en-US" dirty="0"/>
              <a:t>对象，所以对虚拟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的操作非常迅速，我们可以通过对新、旧虚拟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进行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，查找到所有的改动，并一次性更新真实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节点，以此避免频繁的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来提升新能。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缺点：如果页面很复杂，新旧虚拟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很大的情况，那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过程也可能会很长，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过程如果不能在一定时间内完成，那么会造成页面卡顿。</a:t>
            </a:r>
          </a:p>
        </p:txBody>
      </p:sp>
    </p:spTree>
    <p:extLst>
      <p:ext uri="{BB962C8B-B14F-4D97-AF65-F5344CB8AC3E}">
        <p14:creationId xmlns:p14="http://schemas.microsoft.com/office/powerpoint/2010/main" val="2688638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4453" y="503783"/>
            <a:ext cx="8784976" cy="647700"/>
          </a:xfrm>
        </p:spPr>
        <p:txBody>
          <a:bodyPr/>
          <a:lstStyle/>
          <a:p>
            <a:r>
              <a:rPr kumimoji="1" lang="zh-CN" altLang="en-US" dirty="0">
                <a:solidFill>
                  <a:srgbClr val="CC3300"/>
                </a:solidFill>
              </a:rPr>
              <a:t>浏览器</a:t>
            </a:r>
            <a:r>
              <a:rPr kumimoji="1" lang="zh-CN" altLang="en-US" dirty="0"/>
              <a:t>桢概念及虚拟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 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导致卡顿原因</a:t>
            </a:r>
            <a:endParaRPr kumimoji="1" lang="zh-CN" altLang="en-US" dirty="0">
              <a:solidFill>
                <a:srgbClr val="CC33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B77DEA1-0FDE-A444-92AC-302F276CE41E}"/>
              </a:ext>
            </a:extLst>
          </p:cNvPr>
          <p:cNvSpPr txBox="1"/>
          <p:nvPr/>
        </p:nvSpPr>
        <p:spPr>
          <a:xfrm>
            <a:off x="471179" y="1727919"/>
            <a:ext cx="104744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在浏览器中打开页面，当页面</a:t>
            </a:r>
            <a:r>
              <a:rPr kumimoji="1" lang="en-US" altLang="zh-CN" dirty="0"/>
              <a:t>1</a:t>
            </a:r>
            <a:r>
              <a:rPr kumimoji="1" lang="zh-CN" altLang="en-US" dirty="0"/>
              <a:t>秒更新</a:t>
            </a:r>
            <a:r>
              <a:rPr kumimoji="1" lang="en-US" altLang="zh-CN" dirty="0"/>
              <a:t>60</a:t>
            </a:r>
            <a:r>
              <a:rPr kumimoji="1" lang="zh-CN" altLang="en-US" dirty="0"/>
              <a:t>桢（</a:t>
            </a:r>
            <a:r>
              <a:rPr kumimoji="1" lang="en-US" altLang="zh-CN" dirty="0"/>
              <a:t>60fps</a:t>
            </a:r>
            <a:r>
              <a:rPr kumimoji="1" lang="zh-CN" altLang="en-US" dirty="0"/>
              <a:t>），我们就会感到页面流畅，</a:t>
            </a:r>
            <a:r>
              <a:rPr kumimoji="1" lang="en-US" altLang="zh-CN" dirty="0"/>
              <a:t>1</a:t>
            </a:r>
            <a:r>
              <a:rPr kumimoji="1" lang="zh-CN" altLang="en-US" dirty="0"/>
              <a:t>秒</a:t>
            </a:r>
            <a:r>
              <a:rPr kumimoji="1" lang="en-US" altLang="zh-CN" dirty="0"/>
              <a:t>60</a:t>
            </a:r>
            <a:r>
              <a:rPr kumimoji="1" lang="zh-CN" altLang="en-US" dirty="0"/>
              <a:t>桢即</a:t>
            </a:r>
            <a:r>
              <a:rPr kumimoji="1" lang="en-US" altLang="zh-CN" dirty="0"/>
              <a:t>16.66ms</a:t>
            </a:r>
            <a:r>
              <a:rPr kumimoji="1" lang="zh-CN" altLang="en-US" dirty="0"/>
              <a:t>要更新完一桢。如果不能在</a:t>
            </a:r>
            <a:r>
              <a:rPr kumimoji="1" lang="en-US" altLang="zh-CN" dirty="0"/>
              <a:t>16.66ms</a:t>
            </a:r>
            <a:r>
              <a:rPr kumimoji="1" lang="zh-CN" altLang="en-US" dirty="0"/>
              <a:t>之内更新完一桢，那么就会出现跳桢的情况，用户就会感到卡顿。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当我们的页面很复杂，虚拟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很大的时候，新旧虚拟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的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可能会花很长时间，在一桢内（</a:t>
            </a:r>
            <a:r>
              <a:rPr kumimoji="1" lang="en-US" altLang="zh-CN" dirty="0"/>
              <a:t>16.66ms</a:t>
            </a:r>
            <a:r>
              <a:rPr kumimoji="1" lang="zh-CN" altLang="en-US" dirty="0"/>
              <a:t>）不能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完成，那么就会造成卡顿。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44374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4453" y="503783"/>
            <a:ext cx="10009112" cy="647700"/>
          </a:xfrm>
        </p:spPr>
        <p:txBody>
          <a:bodyPr/>
          <a:lstStyle/>
          <a:p>
            <a:r>
              <a:rPr kumimoji="1" lang="zh-CN" altLang="en-US" dirty="0">
                <a:solidFill>
                  <a:srgbClr val="CC3300"/>
                </a:solidFill>
              </a:rPr>
              <a:t>虚拟</a:t>
            </a:r>
            <a:r>
              <a:rPr kumimoji="1" lang="en-US" altLang="zh-CN" dirty="0" err="1">
                <a:solidFill>
                  <a:srgbClr val="CC3300"/>
                </a:solidFill>
              </a:rPr>
              <a:t>dom</a:t>
            </a:r>
            <a:r>
              <a:rPr kumimoji="1" lang="zh-CN" altLang="en-US" dirty="0">
                <a:solidFill>
                  <a:srgbClr val="CC3300"/>
                </a:solidFill>
              </a:rPr>
              <a:t> </a:t>
            </a:r>
            <a:r>
              <a:rPr kumimoji="1" lang="en-US" altLang="zh-CN" dirty="0">
                <a:solidFill>
                  <a:srgbClr val="CC3300"/>
                </a:solidFill>
              </a:rPr>
              <a:t>diff</a:t>
            </a:r>
            <a:r>
              <a:rPr kumimoji="1" lang="zh-CN" altLang="en-US" dirty="0">
                <a:solidFill>
                  <a:srgbClr val="CC3300"/>
                </a:solidFill>
              </a:rPr>
              <a:t>时间过长造成卡顿的解决方法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B77DEA1-0FDE-A444-92AC-302F276CE41E}"/>
              </a:ext>
            </a:extLst>
          </p:cNvPr>
          <p:cNvSpPr txBox="1"/>
          <p:nvPr/>
        </p:nvSpPr>
        <p:spPr>
          <a:xfrm>
            <a:off x="470346" y="1583903"/>
            <a:ext cx="10474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Vue</a:t>
            </a:r>
            <a:r>
              <a:rPr kumimoji="1" lang="zh-CN" altLang="en-US" dirty="0"/>
              <a:t>的解决方法：</a:t>
            </a:r>
            <a:endParaRPr kumimoji="1" lang="en-US" altLang="zh-CN" dirty="0"/>
          </a:p>
          <a:p>
            <a:r>
              <a:rPr kumimoji="1" lang="zh-CN" altLang="en-US" b="1" dirty="0">
                <a:solidFill>
                  <a:srgbClr val="FF0000"/>
                </a:solidFill>
              </a:rPr>
              <a:t>组件为颗粒度：</a:t>
            </a:r>
            <a:r>
              <a:rPr kumimoji="1" lang="zh-CN" altLang="en-US" dirty="0"/>
              <a:t>因为</a:t>
            </a:r>
            <a:r>
              <a:rPr kumimoji="1" lang="en-US" altLang="zh-CN" dirty="0" err="1"/>
              <a:t>Vue</a:t>
            </a:r>
            <a:r>
              <a:rPr kumimoji="1" lang="zh-CN" altLang="en-US" dirty="0"/>
              <a:t>是一个响应式的框架，当数据改变的时候，可以知道哪些组件依赖了该数据，所以只需要更新对应的组件，即只需要对要更新组件的虚拟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进行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，不需要对整个页面的虚拟</a:t>
            </a:r>
            <a:r>
              <a:rPr kumimoji="1" lang="en-US" altLang="zh-CN" dirty="0" err="1"/>
              <a:t>dom</a:t>
            </a:r>
            <a:r>
              <a:rPr kumimoji="1" lang="zh-CN" altLang="en-US" dirty="0"/>
              <a:t>进行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，所以我们合理划分组件颗粒度就能避免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时间过长。</a:t>
            </a:r>
            <a:endParaRPr kumimoji="1" lang="en-US" altLang="zh-CN" dirty="0"/>
          </a:p>
          <a:p>
            <a:endParaRPr kumimoji="1" lang="en-US" altLang="zh-CN" b="1" dirty="0">
              <a:solidFill>
                <a:srgbClr val="FF0000"/>
              </a:solidFill>
            </a:endParaRPr>
          </a:p>
          <a:p>
            <a:r>
              <a:rPr kumimoji="1" lang="zh-CN" altLang="en-US" b="1" dirty="0">
                <a:solidFill>
                  <a:srgbClr val="FF0000"/>
                </a:solidFill>
              </a:rPr>
              <a:t>静态标记：</a:t>
            </a:r>
            <a:r>
              <a:rPr kumimoji="1" lang="zh-CN" altLang="en-US" dirty="0"/>
              <a:t>对哪些节点是静态的进行了标记，如果是静态的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的时候直接跳过，提升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速度。</a:t>
            </a:r>
            <a:r>
              <a:rPr kumimoji="1" lang="en-US" altLang="zh-CN" dirty="0"/>
              <a:t>Vue3</a:t>
            </a:r>
            <a:r>
              <a:rPr kumimoji="1" lang="zh-CN" altLang="en-US" dirty="0"/>
              <a:t>通过极致的静态标记，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速度比</a:t>
            </a:r>
            <a:r>
              <a:rPr kumimoji="1" lang="en-US" altLang="zh-CN" dirty="0"/>
              <a:t>Vue2</a:t>
            </a:r>
            <a:r>
              <a:rPr kumimoji="1" lang="zh-CN" altLang="en-US" dirty="0"/>
              <a:t>还要快</a:t>
            </a:r>
            <a:r>
              <a:rPr kumimoji="1" lang="en-US" altLang="zh-CN" dirty="0"/>
              <a:t>1</a:t>
            </a:r>
            <a:r>
              <a:rPr kumimoji="1" lang="zh-CN" altLang="en-US" dirty="0"/>
              <a:t>倍。</a:t>
            </a:r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599DA3-E31E-7F4C-A581-8EC20685B499}"/>
              </a:ext>
            </a:extLst>
          </p:cNvPr>
          <p:cNvSpPr txBox="1"/>
          <p:nvPr/>
        </p:nvSpPr>
        <p:spPr>
          <a:xfrm>
            <a:off x="504452" y="4176191"/>
            <a:ext cx="104403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React</a:t>
            </a:r>
            <a:r>
              <a:rPr kumimoji="1" lang="zh-CN" altLang="en-US" dirty="0"/>
              <a:t>解决方法：</a:t>
            </a:r>
            <a:endParaRPr kumimoji="1" lang="en-US" altLang="zh-CN" dirty="0"/>
          </a:p>
          <a:p>
            <a:r>
              <a:rPr kumimoji="1" lang="en-US" altLang="zh-CN" dirty="0">
                <a:solidFill>
                  <a:srgbClr val="FF0000"/>
                </a:solidFill>
              </a:rPr>
              <a:t>Fiber</a:t>
            </a:r>
            <a:r>
              <a:rPr kumimoji="1" lang="zh-CN" altLang="en-US" dirty="0">
                <a:solidFill>
                  <a:srgbClr val="FF0000"/>
                </a:solidFill>
              </a:rPr>
              <a:t>架构：</a:t>
            </a:r>
            <a:r>
              <a:rPr kumimoji="1" lang="zh-CN" altLang="en-US" dirty="0"/>
              <a:t>如果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时间过长，不能在一桢内完成，那么就放到多桢内完成。在每一桢的空闲时间执行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任务，不影响页面的其它重要功能，比如动画以及用户交互等。</a:t>
            </a:r>
          </a:p>
        </p:txBody>
      </p:sp>
    </p:spTree>
    <p:extLst>
      <p:ext uri="{BB962C8B-B14F-4D97-AF65-F5344CB8AC3E}">
        <p14:creationId xmlns:p14="http://schemas.microsoft.com/office/powerpoint/2010/main" val="3455593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4453" y="503783"/>
            <a:ext cx="6120680" cy="647700"/>
          </a:xfrm>
        </p:spPr>
        <p:txBody>
          <a:bodyPr/>
          <a:lstStyle/>
          <a:p>
            <a:r>
              <a:rPr kumimoji="1" lang="en-US" altLang="zh-CN" dirty="0">
                <a:solidFill>
                  <a:srgbClr val="CC3300"/>
                </a:solidFill>
              </a:rPr>
              <a:t>Fiber</a:t>
            </a:r>
            <a:r>
              <a:rPr kumimoji="1" lang="zh-CN" altLang="en-US" dirty="0">
                <a:solidFill>
                  <a:srgbClr val="CC3300"/>
                </a:solidFill>
              </a:rPr>
              <a:t>简介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B77DEA1-0FDE-A444-92AC-302F276CE41E}"/>
              </a:ext>
            </a:extLst>
          </p:cNvPr>
          <p:cNvSpPr txBox="1"/>
          <p:nvPr/>
        </p:nvSpPr>
        <p:spPr>
          <a:xfrm>
            <a:off x="480974" y="1282038"/>
            <a:ext cx="104744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页面在一桢的时间内无法处理完就会造成页面卡顿。</a:t>
            </a:r>
            <a:r>
              <a:rPr lang="en" altLang="zh-CN" dirty="0"/>
              <a:t>fiber</a:t>
            </a:r>
            <a:r>
              <a:rPr lang="zh-CN" altLang="en-US" dirty="0"/>
              <a:t>的处理方法是既然一桢内处理不完，那我们放到多桢内处理就好了。页面原有的任务该运行运行，比如动画、滚动事件等，你们都是老大，你们运行的时候我（</a:t>
            </a:r>
            <a:r>
              <a:rPr lang="en-US" altLang="zh-CN" dirty="0"/>
              <a:t>diff</a:t>
            </a:r>
            <a:r>
              <a:rPr lang="zh-CN" altLang="en-US" dirty="0"/>
              <a:t>过程）就等着，等你们运行完了我再在该桢的空闲时间运行，那么即使我</a:t>
            </a:r>
            <a:r>
              <a:rPr lang="en-US" altLang="zh-CN" dirty="0"/>
              <a:t>diff</a:t>
            </a:r>
            <a:r>
              <a:rPr lang="zh-CN" altLang="en-US" dirty="0"/>
              <a:t>时间很长，也不会造成页面的卡顿。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A967646-EA87-7547-89C9-0FB489FC9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469" y="2591861"/>
            <a:ext cx="6984776" cy="348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30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4453" y="503783"/>
            <a:ext cx="6120680" cy="647700"/>
          </a:xfrm>
        </p:spPr>
        <p:txBody>
          <a:bodyPr/>
          <a:lstStyle/>
          <a:p>
            <a:r>
              <a:rPr kumimoji="1" lang="zh-CN" altLang="en-US" dirty="0">
                <a:solidFill>
                  <a:srgbClr val="CC3300"/>
                </a:solidFill>
              </a:rPr>
              <a:t>任务分割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36E1A77-30AA-C84C-B538-5332958C7934}"/>
              </a:ext>
            </a:extLst>
          </p:cNvPr>
          <p:cNvSpPr txBox="1"/>
          <p:nvPr/>
        </p:nvSpPr>
        <p:spPr>
          <a:xfrm>
            <a:off x="529436" y="1522241"/>
            <a:ext cx="10381437" cy="1368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dirty="0"/>
              <a:t>fiber</a:t>
            </a:r>
            <a:r>
              <a:rPr kumimoji="1" lang="zh-CN" altLang="en-US" dirty="0"/>
              <a:t>的核心原理就是将整个协调（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）过程分割成一个个小的任务，整个协调（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）过程可以暂停和重启，等所有任务都执行完成之后再统一提交更新页面。但是原有的协调（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）算法是无法做到暂停和重启，一旦启动了就一条道走到黑执行完为止。所以</a:t>
            </a:r>
            <a:r>
              <a:rPr kumimoji="1" lang="en" altLang="zh-CN" dirty="0"/>
              <a:t>react</a:t>
            </a:r>
            <a:r>
              <a:rPr kumimoji="1" lang="zh-CN" altLang="en-US" dirty="0"/>
              <a:t>团队设计了新的协调算法，也就是</a:t>
            </a:r>
            <a:r>
              <a:rPr kumimoji="1" lang="en" altLang="zh-CN" dirty="0"/>
              <a:t>fiber</a:t>
            </a:r>
            <a:r>
              <a:rPr kumimoji="1" lang="zh-CN" altLang="en-US" dirty="0"/>
              <a:t>架构。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9DE338-B4D0-F442-BE3B-B5BEECDAB673}"/>
              </a:ext>
            </a:extLst>
          </p:cNvPr>
          <p:cNvSpPr txBox="1"/>
          <p:nvPr/>
        </p:nvSpPr>
        <p:spPr>
          <a:xfrm>
            <a:off x="492167" y="3312095"/>
            <a:ext cx="104187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新的协调算法将整个协调任务分解为一个个的</a:t>
            </a:r>
            <a:r>
              <a:rPr kumimoji="1" lang="en" altLang="zh-CN" dirty="0"/>
              <a:t>fiber</a:t>
            </a:r>
            <a:r>
              <a:rPr kumimoji="1" lang="zh-CN" altLang="en" dirty="0"/>
              <a:t>，</a:t>
            </a:r>
            <a:r>
              <a:rPr kumimoji="1" lang="zh-CN" altLang="en-US" dirty="0"/>
              <a:t>每次只执行一个</a:t>
            </a:r>
            <a:r>
              <a:rPr kumimoji="1" lang="en" altLang="zh-CN" dirty="0"/>
              <a:t>fiber</a:t>
            </a:r>
            <a:r>
              <a:rPr kumimoji="1" lang="zh-CN" altLang="en" dirty="0"/>
              <a:t>，</a:t>
            </a:r>
            <a:r>
              <a:rPr kumimoji="1" lang="zh-CN" altLang="en-US" dirty="0"/>
              <a:t>执行完之后再看下当前桢是否还有足够剩余时间，有的话再执行下一个</a:t>
            </a:r>
            <a:r>
              <a:rPr kumimoji="1" lang="en" altLang="zh-CN" dirty="0"/>
              <a:t>fiber</a:t>
            </a:r>
            <a:r>
              <a:rPr kumimoji="1" lang="zh-CN" altLang="en" dirty="0"/>
              <a:t>，</a:t>
            </a:r>
            <a:r>
              <a:rPr kumimoji="1" lang="zh-CN" altLang="en-US" dirty="0"/>
              <a:t>没有足够的剩余时间，当前桢就不再处理剩下的</a:t>
            </a:r>
            <a:r>
              <a:rPr kumimoji="1" lang="en" altLang="zh-CN" dirty="0"/>
              <a:t>fiber</a:t>
            </a:r>
            <a:r>
              <a:rPr kumimoji="1" lang="zh-CN" altLang="en-US" dirty="0"/>
              <a:t>任务了，等下一桢有空闲时间再继续执行。</a:t>
            </a:r>
          </a:p>
        </p:txBody>
      </p:sp>
    </p:spTree>
    <p:extLst>
      <p:ext uri="{BB962C8B-B14F-4D97-AF65-F5344CB8AC3E}">
        <p14:creationId xmlns:p14="http://schemas.microsoft.com/office/powerpoint/2010/main" val="114506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4453" y="503783"/>
            <a:ext cx="6120680" cy="647700"/>
          </a:xfrm>
        </p:spPr>
        <p:txBody>
          <a:bodyPr/>
          <a:lstStyle/>
          <a:p>
            <a:r>
              <a:rPr kumimoji="1" lang="zh-CN" altLang="en-US" dirty="0">
                <a:solidFill>
                  <a:srgbClr val="CC3300"/>
                </a:solidFill>
              </a:rPr>
              <a:t>树结构和链式结构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9C8E347-085D-C741-9DFA-ED3C4AC970A0}"/>
              </a:ext>
            </a:extLst>
          </p:cNvPr>
          <p:cNvSpPr txBox="1"/>
          <p:nvPr/>
        </p:nvSpPr>
        <p:spPr>
          <a:xfrm>
            <a:off x="528721" y="1655911"/>
            <a:ext cx="3648140" cy="3737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树结构不好做任务分割，所以</a:t>
            </a:r>
            <a:r>
              <a:rPr kumimoji="1" lang="en-US" altLang="zh-CN" dirty="0"/>
              <a:t>react</a:t>
            </a:r>
            <a:r>
              <a:rPr kumimoji="1" lang="zh-CN" altLang="en-US" dirty="0"/>
              <a:t>团队花了两年时间将底层</a:t>
            </a:r>
            <a:r>
              <a:rPr kumimoji="1" lang="en-US" altLang="zh-CN" dirty="0"/>
              <a:t>diff</a:t>
            </a:r>
            <a:r>
              <a:rPr kumimoji="1" lang="zh-CN" altLang="en-US" dirty="0"/>
              <a:t>算法重新了，将树结构改成了链式结构，链上的一个个节点就是一个个</a:t>
            </a:r>
            <a:r>
              <a:rPr kumimoji="1" lang="en-US" altLang="zh-CN" dirty="0"/>
              <a:t>fiber</a:t>
            </a:r>
            <a:r>
              <a:rPr kumimoji="1" lang="zh-CN" altLang="en-US" dirty="0"/>
              <a:t>，每次只处理一个</a:t>
            </a:r>
            <a:r>
              <a:rPr kumimoji="1" lang="en-US" altLang="zh-CN" dirty="0"/>
              <a:t>fiber</a:t>
            </a:r>
            <a:r>
              <a:rPr kumimoji="1" lang="zh-CN" altLang="en-US" dirty="0"/>
              <a:t>，处理完再看是否有空闲时间处理下一个。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0691BC-1A01-FB44-A548-A415A4546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6861" y="1295871"/>
            <a:ext cx="7179330" cy="472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395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94656" y="143743"/>
            <a:ext cx="6120680" cy="647700"/>
          </a:xfrm>
        </p:spPr>
        <p:txBody>
          <a:bodyPr/>
          <a:lstStyle/>
          <a:p>
            <a:r>
              <a:rPr kumimoji="1" lang="en" altLang="zh-CN" dirty="0" err="1">
                <a:solidFill>
                  <a:srgbClr val="CC3300"/>
                </a:solidFill>
              </a:rPr>
              <a:t>requestIdleCallback</a:t>
            </a:r>
            <a:endParaRPr kumimoji="1" lang="zh-CN" altLang="en-US" dirty="0">
              <a:solidFill>
                <a:srgbClr val="CC33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5CBB0F-4FEC-764C-990B-9F4E17CA561E}"/>
              </a:ext>
            </a:extLst>
          </p:cNvPr>
          <p:cNvSpPr txBox="1"/>
          <p:nvPr/>
        </p:nvSpPr>
        <p:spPr>
          <a:xfrm>
            <a:off x="504453" y="935831"/>
            <a:ext cx="10729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Fiber</a:t>
            </a:r>
            <a:r>
              <a:rPr kumimoji="1" lang="zh-CN" altLang="en-US" dirty="0"/>
              <a:t>结构是通过浏览器的</a:t>
            </a:r>
            <a:r>
              <a:rPr kumimoji="1" lang="en" altLang="zh-CN" dirty="0" err="1"/>
              <a:t>requestIdleCallback</a:t>
            </a:r>
            <a:r>
              <a:rPr kumimoji="1" lang="zh-CN" altLang="en-US" dirty="0"/>
              <a:t> </a:t>
            </a:r>
            <a:r>
              <a:rPr kumimoji="1" lang="en-US" altLang="zh-CN" dirty="0"/>
              <a:t>API</a:t>
            </a:r>
            <a:r>
              <a:rPr kumimoji="1" lang="zh-CN" altLang="en-US" dirty="0"/>
              <a:t>来实现的，</a:t>
            </a:r>
            <a:r>
              <a:rPr kumimoji="1" lang="en" altLang="zh-CN" dirty="0"/>
              <a:t> </a:t>
            </a:r>
            <a:r>
              <a:rPr kumimoji="1" lang="en" altLang="zh-CN" dirty="0" err="1"/>
              <a:t>requestIdleCallback</a:t>
            </a:r>
            <a:r>
              <a:rPr kumimoji="1" lang="en" altLang="zh-CN" dirty="0"/>
              <a:t> </a:t>
            </a:r>
            <a:r>
              <a:rPr kumimoji="1" lang="zh-CN" altLang="en" dirty="0"/>
              <a:t>里</a:t>
            </a:r>
            <a:r>
              <a:rPr kumimoji="1" lang="zh-CN" altLang="en-US" dirty="0"/>
              <a:t>的函数会在浏览器下一桢空闲的时间执行，其基本实现原理如下：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0741FF8-FAA7-2047-8B65-98808F959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53" y="2087959"/>
            <a:ext cx="69215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85493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2114231"/>
  <p:tag name="MH_LIBRARY" val="GRAPHIC"/>
  <p:tag name="MH_ORDER" val="矩形 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2114231"/>
  <p:tag name="MH_LIBRARY" val="GRAPHIC"/>
  <p:tag name="MH_ORDER" val="Rectangle 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2114231"/>
  <p:tag name="MH_LIBRARY" val="GRAPHIC"/>
  <p:tag name="MH_ORDER" val="Rectangle 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2114231"/>
  <p:tag name="MH_LIBRARY" val="GRAPHIC"/>
  <p:tag name="MH_ORDER" val="矩形 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2114231"/>
  <p:tag name="MH_LIBRARY" val="GRAPHIC"/>
  <p:tag name="MH_ORDER" val="Rectangle 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2114231"/>
  <p:tag name="MH_LIBRARY" val="GRAPHIC"/>
  <p:tag name="MH_ORDER" val="Rectangle 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8792</TotalTime>
  <Words>1106</Words>
  <Application>Microsoft Macintosh PowerPoint</Application>
  <PresentationFormat>自定义</PresentationFormat>
  <Paragraphs>44</Paragraphs>
  <Slides>12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黑体</vt:lpstr>
      <vt:lpstr>宋体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Microsoft Office 用户</cp:lastModifiedBy>
  <cp:revision>2337</cp:revision>
  <dcterms:created xsi:type="dcterms:W3CDTF">2017-08-23T13:00:00Z</dcterms:created>
  <dcterms:modified xsi:type="dcterms:W3CDTF">2020-09-04T01:40:22Z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  <property fmtid="{D5CDD505-2E9C-101B-9397-08002B2CF9AE}" pid="3" name="KSORubyTemplateID">
    <vt:lpwstr>2</vt:lpwstr>
  </property>
</Properties>
</file>

<file path=docProps/thumbnail.jpeg>
</file>